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6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7309A-E820-407E-B10E-D82CA4971903}" type="datetimeFigureOut">
              <a:rPr lang="en-US" smtClean="0"/>
              <a:t>4/27/2010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C8421-DEBF-492A-A40D-24966EAB538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89EB30-6ED9-47AE-98A7-1B0F8EB9CDBA}" type="slidenum">
              <a:rPr lang="en-US"/>
              <a:pPr/>
              <a:t>4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37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690E22-D5B9-48EA-B4A8-AF9EF562A322}" type="slidenum">
              <a:rPr lang="en-US"/>
              <a:pPr/>
              <a:t>5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2F4F4-F585-4AB9-9B61-548C0F277B3E}" type="datetimeFigureOut">
              <a:rPr lang="en-US" smtClean="0"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65DA-167E-40D3-8C71-18332E39DE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2F4F4-F585-4AB9-9B61-548C0F277B3E}" type="datetimeFigureOut">
              <a:rPr lang="en-US" smtClean="0"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65DA-167E-40D3-8C71-18332E39DE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2F4F4-F585-4AB9-9B61-548C0F277B3E}" type="datetimeFigureOut">
              <a:rPr lang="en-US" smtClean="0"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65DA-167E-40D3-8C71-18332E39DE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2F4F4-F585-4AB9-9B61-548C0F277B3E}" type="datetimeFigureOut">
              <a:rPr lang="en-US" smtClean="0"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65DA-167E-40D3-8C71-18332E39DE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2F4F4-F585-4AB9-9B61-548C0F277B3E}" type="datetimeFigureOut">
              <a:rPr lang="en-US" smtClean="0"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65DA-167E-40D3-8C71-18332E39DE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2F4F4-F585-4AB9-9B61-548C0F277B3E}" type="datetimeFigureOut">
              <a:rPr lang="en-US" smtClean="0"/>
              <a:t>4/27/2010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65DA-167E-40D3-8C71-18332E39DE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2F4F4-F585-4AB9-9B61-548C0F277B3E}" type="datetimeFigureOut">
              <a:rPr lang="en-US" smtClean="0"/>
              <a:t>4/27/2010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65DA-167E-40D3-8C71-18332E39DE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2F4F4-F585-4AB9-9B61-548C0F277B3E}" type="datetimeFigureOut">
              <a:rPr lang="en-US" smtClean="0"/>
              <a:t>4/27/2010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65DA-167E-40D3-8C71-18332E39DE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2F4F4-F585-4AB9-9B61-548C0F277B3E}" type="datetimeFigureOut">
              <a:rPr lang="en-US" smtClean="0"/>
              <a:t>4/27/2010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65DA-167E-40D3-8C71-18332E39DE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2F4F4-F585-4AB9-9B61-548C0F277B3E}" type="datetimeFigureOut">
              <a:rPr lang="en-US" smtClean="0"/>
              <a:t>4/27/2010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65DA-167E-40D3-8C71-18332E39DE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2F4F4-F585-4AB9-9B61-548C0F277B3E}" type="datetimeFigureOut">
              <a:rPr lang="en-US" smtClean="0"/>
              <a:t>4/27/2010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65DA-167E-40D3-8C71-18332E39DE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2F4F4-F585-4AB9-9B61-548C0F277B3E}" type="datetimeFigureOut">
              <a:rPr lang="en-US" smtClean="0"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965DA-167E-40D3-8C71-18332E39DE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Polymer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• Introduction</a:t>
            </a:r>
          </a:p>
          <a:p>
            <a:pPr>
              <a:buNone/>
            </a:pPr>
            <a:r>
              <a:rPr lang="en-US" dirty="0" smtClean="0"/>
              <a:t>• What are polymers?</a:t>
            </a:r>
          </a:p>
          <a:p>
            <a:pPr>
              <a:buNone/>
            </a:pPr>
            <a:r>
              <a:rPr lang="en-US" dirty="0" smtClean="0"/>
              <a:t>• Where are polymers used?</a:t>
            </a:r>
          </a:p>
          <a:p>
            <a:pPr>
              <a:buNone/>
            </a:pPr>
            <a:r>
              <a:rPr lang="en-US" dirty="0" smtClean="0"/>
              <a:t>• Polymers as molecules with mechanical</a:t>
            </a:r>
          </a:p>
          <a:p>
            <a:pPr>
              <a:buNone/>
            </a:pPr>
            <a:r>
              <a:rPr lang="en-US" dirty="0" smtClean="0"/>
              <a:t>         properties.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What are the properties of a polymer?</a:t>
            </a:r>
          </a:p>
          <a:p>
            <a:r>
              <a:rPr lang="en-US" b="1" dirty="0" smtClean="0"/>
              <a:t>Why are polymers useful ?</a:t>
            </a:r>
          </a:p>
          <a:p>
            <a:r>
              <a:rPr lang="en-US" b="1" dirty="0" smtClean="0"/>
              <a:t>Do polymers directly effect our lives?</a:t>
            </a:r>
          </a:p>
          <a:p>
            <a:r>
              <a:rPr lang="en-US" b="1" dirty="0" smtClean="0"/>
              <a:t>How can we make polymers?</a:t>
            </a:r>
          </a:p>
          <a:p>
            <a:r>
              <a:rPr lang="en-US" b="1" dirty="0" smtClean="0"/>
              <a:t>How can we characterize polymers?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US" dirty="0" smtClean="0"/>
              <a:t>macromolecule  = polymer=(</a:t>
            </a:r>
            <a:r>
              <a:rPr lang="en-US" dirty="0" err="1" smtClean="0"/>
              <a:t>Poly+mer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Linear Polymer</a:t>
            </a:r>
          </a:p>
          <a:p>
            <a:r>
              <a:rPr lang="en-US" dirty="0" smtClean="0"/>
              <a:t>Branched </a:t>
            </a:r>
            <a:r>
              <a:rPr lang="en-US" dirty="0" smtClean="0"/>
              <a:t>Polymer</a:t>
            </a:r>
            <a:endParaRPr lang="en-US" dirty="0" smtClean="0"/>
          </a:p>
          <a:p>
            <a:r>
              <a:rPr lang="en-US" dirty="0" smtClean="0"/>
              <a:t>Ladder </a:t>
            </a:r>
            <a:r>
              <a:rPr lang="en-US" dirty="0" smtClean="0"/>
              <a:t>Form</a:t>
            </a:r>
            <a:endParaRPr lang="en-US" dirty="0" smtClean="0"/>
          </a:p>
          <a:p>
            <a:r>
              <a:rPr lang="en-US" dirty="0" smtClean="0"/>
              <a:t>Comb </a:t>
            </a:r>
            <a:r>
              <a:rPr lang="en-US" dirty="0" smtClean="0"/>
              <a:t>Form</a:t>
            </a:r>
            <a:endParaRPr lang="en-US" dirty="0" smtClean="0"/>
          </a:p>
          <a:p>
            <a:r>
              <a:rPr lang="en-US" dirty="0" smtClean="0"/>
              <a:t>Cruciform</a:t>
            </a:r>
            <a:endParaRPr lang="en-US" dirty="0" smtClean="0"/>
          </a:p>
          <a:p>
            <a:r>
              <a:rPr lang="en-US" dirty="0" err="1" smtClean="0"/>
              <a:t>Crosslinked</a:t>
            </a:r>
            <a:r>
              <a:rPr lang="en-US" dirty="0" smtClean="0"/>
              <a:t> </a:t>
            </a:r>
            <a:r>
              <a:rPr lang="en-US" dirty="0" smtClean="0"/>
              <a:t>Polymer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 dirty="0">
                <a:solidFill>
                  <a:srgbClr val="FF0000"/>
                </a:solidFill>
              </a:rPr>
              <a:t>Polymers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 dirty="0"/>
              <a:t>Polymers are </a:t>
            </a:r>
            <a:r>
              <a:rPr lang="en-US" dirty="0" smtClean="0"/>
              <a:t>giant </a:t>
            </a:r>
            <a:r>
              <a:rPr lang="en-US" dirty="0"/>
              <a:t>organic molecules</a:t>
            </a:r>
          </a:p>
          <a:p>
            <a:r>
              <a:rPr lang="en-US" dirty="0"/>
              <a:t>Polymerization is the process by which small molecules are joined to create these giant molecules</a:t>
            </a:r>
          </a:p>
          <a:p>
            <a:r>
              <a:rPr lang="en-US" dirty="0"/>
              <a:t>As the polymer molecules grow in size, the melting or softening point increases and the polymer becomes stronger and more rigid.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Polymers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794067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sz="2000" dirty="0"/>
              <a:t>Very large molecules (</a:t>
            </a:r>
            <a:r>
              <a:rPr lang="en-US" sz="2000" b="1" dirty="0">
                <a:solidFill>
                  <a:srgbClr val="00B0F0"/>
                </a:solidFill>
              </a:rPr>
              <a:t>macromolecules</a:t>
            </a:r>
            <a:r>
              <a:rPr lang="en-US" sz="2000" dirty="0"/>
              <a:t>) that are composed of smaller repeating units (</a:t>
            </a:r>
            <a:r>
              <a:rPr lang="en-US" sz="2000" b="1" dirty="0">
                <a:solidFill>
                  <a:srgbClr val="00B0F0"/>
                </a:solidFill>
              </a:rPr>
              <a:t>monomers</a:t>
            </a:r>
            <a:r>
              <a:rPr lang="en-US" sz="2000" dirty="0"/>
              <a:t>).</a:t>
            </a:r>
          </a:p>
          <a:p>
            <a:pPr>
              <a:buFontTx/>
              <a:buChar char="-"/>
            </a:pPr>
            <a:endParaRPr lang="en-US" sz="2000" dirty="0"/>
          </a:p>
          <a:p>
            <a:pPr>
              <a:buFontTx/>
              <a:buChar char="-"/>
            </a:pPr>
            <a:endParaRPr lang="en-US" sz="2000" dirty="0"/>
          </a:p>
          <a:p>
            <a:pPr>
              <a:buFontTx/>
              <a:buChar char="-"/>
            </a:pPr>
            <a:endParaRPr lang="en-US" sz="2000" dirty="0"/>
          </a:p>
          <a:p>
            <a:pPr>
              <a:buFontTx/>
              <a:buChar char="-"/>
            </a:pPr>
            <a:endParaRPr lang="en-US" sz="2000" dirty="0"/>
          </a:p>
          <a:p>
            <a:pPr>
              <a:buFontTx/>
              <a:buChar char="-"/>
            </a:pPr>
            <a:r>
              <a:rPr lang="en-US" sz="2000" dirty="0"/>
              <a:t> Examples:</a:t>
            </a:r>
          </a:p>
          <a:p>
            <a:pPr lvl="1">
              <a:buFontTx/>
              <a:buChar char="-"/>
            </a:pPr>
            <a:r>
              <a:rPr lang="en-US" sz="2000" dirty="0"/>
              <a:t> </a:t>
            </a:r>
            <a:r>
              <a:rPr lang="en-US" sz="2000" dirty="0">
                <a:solidFill>
                  <a:srgbClr val="00B0F0"/>
                </a:solidFill>
              </a:rPr>
              <a:t>Textile fibers</a:t>
            </a:r>
            <a:r>
              <a:rPr lang="en-US" sz="2000" dirty="0"/>
              <a:t>: polyester, nylon…</a:t>
            </a:r>
          </a:p>
          <a:p>
            <a:pPr lvl="1">
              <a:buFontTx/>
              <a:buChar char="-"/>
            </a:pPr>
            <a:r>
              <a:rPr lang="en-US" sz="2000" dirty="0"/>
              <a:t> IC packaging materials.</a:t>
            </a:r>
          </a:p>
          <a:p>
            <a:pPr lvl="1">
              <a:buFontTx/>
              <a:buChar char="-"/>
            </a:pPr>
            <a:r>
              <a:rPr lang="en-US" sz="2000" dirty="0"/>
              <a:t> Resists for </a:t>
            </a:r>
            <a:r>
              <a:rPr lang="en-US" sz="2000" dirty="0" smtClean="0"/>
              <a:t>photolithography/micro fabrication.</a:t>
            </a:r>
            <a:endParaRPr lang="en-US" sz="2000" dirty="0"/>
          </a:p>
          <a:p>
            <a:pPr lvl="1">
              <a:buFontTx/>
              <a:buChar char="-"/>
            </a:pPr>
            <a:r>
              <a:rPr lang="en-US" sz="2000" dirty="0"/>
              <a:t> Plastic </a:t>
            </a:r>
            <a:r>
              <a:rPr lang="en-US" sz="2000" dirty="0" smtClean="0"/>
              <a:t> bottles </a:t>
            </a:r>
            <a:r>
              <a:rPr lang="en-US" sz="2000" dirty="0"/>
              <a:t>(polyethylene plastics).</a:t>
            </a:r>
          </a:p>
          <a:p>
            <a:pPr lvl="1">
              <a:buFontTx/>
              <a:buChar char="-"/>
            </a:pPr>
            <a:r>
              <a:rPr lang="en-US" sz="2000" dirty="0"/>
              <a:t> Adhesives and epoxy.</a:t>
            </a:r>
          </a:p>
          <a:p>
            <a:pPr lvl="1">
              <a:buFontTx/>
              <a:buChar char="-"/>
            </a:pPr>
            <a:r>
              <a:rPr lang="en-US" sz="2000" dirty="0"/>
              <a:t> High-strength/light-weight fibers: polyamides, polyurethanes, Kevlar…</a:t>
            </a:r>
          </a:p>
          <a:p>
            <a:pPr lvl="1">
              <a:buFontTx/>
              <a:buChar char="-"/>
            </a:pPr>
            <a:r>
              <a:rPr lang="en-US" sz="2000" dirty="0"/>
              <a:t> Biopolymers: DNA, proteins, cellulose…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898525" y="2474913"/>
            <a:ext cx="6089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 + A 		</a:t>
            </a:r>
            <a:r>
              <a:rPr lang="en-US" dirty="0" err="1">
                <a:solidFill>
                  <a:srgbClr val="FF0000"/>
                </a:solidFill>
              </a:rPr>
              <a:t>A</a:t>
            </a:r>
            <a:r>
              <a:rPr lang="en-US" dirty="0">
                <a:solidFill>
                  <a:srgbClr val="FF0000"/>
                </a:solidFill>
              </a:rPr>
              <a:t>-A		A-A-A 		….. </a:t>
            </a: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1752600" y="2667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3429000" y="2667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641725" y="2246313"/>
            <a:ext cx="3177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5410200" y="2667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362200"/>
            <a:ext cx="49434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2057400" y="5334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   Structural </a:t>
            </a:r>
            <a:r>
              <a:rPr lang="en-US" dirty="0" smtClean="0">
                <a:solidFill>
                  <a:srgbClr val="FF0000"/>
                </a:solidFill>
              </a:rPr>
              <a:t>repeating Unit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*   Degree </a:t>
            </a:r>
            <a:r>
              <a:rPr lang="en-US" dirty="0" smtClean="0">
                <a:solidFill>
                  <a:srgbClr val="FF0000"/>
                </a:solidFill>
              </a:rPr>
              <a:t>of Polymerization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Polymer Categories and Structures</a:t>
            </a:r>
          </a:p>
        </p:txBody>
      </p:sp>
      <p:pic>
        <p:nvPicPr>
          <p:cNvPr id="34819" name="Picture 3" descr="A:\t15-1.t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438400"/>
            <a:ext cx="8458200" cy="2873375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Polymer Representation</a:t>
            </a:r>
          </a:p>
        </p:txBody>
      </p:sp>
      <p:pic>
        <p:nvPicPr>
          <p:cNvPr id="37891" name="Picture 3" descr="A:\f15-1.t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676400"/>
            <a:ext cx="3300413" cy="4776788"/>
          </a:xfrm>
          <a:prstGeom prst="rect">
            <a:avLst/>
          </a:prstGeom>
          <a:noFill/>
        </p:spPr>
      </p:pic>
      <p:pic>
        <p:nvPicPr>
          <p:cNvPr id="37892" name="Picture 4" descr="A:\f15-2.t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44950" y="1752600"/>
            <a:ext cx="5099050" cy="2365375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Chain Formation</a:t>
            </a:r>
          </a:p>
        </p:txBody>
      </p:sp>
      <p:pic>
        <p:nvPicPr>
          <p:cNvPr id="38915" name="Picture 3" descr="A:\f15-3.t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828800"/>
            <a:ext cx="5562600" cy="4162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208</Words>
  <Application>Microsoft Office PowerPoint</Application>
  <PresentationFormat>On-screen Show (4:3)</PresentationFormat>
  <Paragraphs>46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Polymer </vt:lpstr>
      <vt:lpstr>Slide 2</vt:lpstr>
      <vt:lpstr>Slide 3</vt:lpstr>
      <vt:lpstr>Polymers</vt:lpstr>
      <vt:lpstr>Polymers</vt:lpstr>
      <vt:lpstr>Slide 6</vt:lpstr>
      <vt:lpstr>Polymer Categories and Structures</vt:lpstr>
      <vt:lpstr>Polymer Representation</vt:lpstr>
      <vt:lpstr>Chain Formation</vt:lpstr>
    </vt:vector>
  </TitlesOfParts>
  <Company>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Polymer </dc:title>
  <dc:creator>m</dc:creator>
  <cp:lastModifiedBy>m</cp:lastModifiedBy>
  <cp:revision>3</cp:revision>
  <dcterms:created xsi:type="dcterms:W3CDTF">2010-04-27T16:39:22Z</dcterms:created>
  <dcterms:modified xsi:type="dcterms:W3CDTF">2010-04-27T16:45:20Z</dcterms:modified>
</cp:coreProperties>
</file>